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65" r:id="rId3"/>
    <p:sldId id="260" r:id="rId4"/>
    <p:sldId id="261" r:id="rId5"/>
    <p:sldId id="266" r:id="rId6"/>
    <p:sldId id="272" r:id="rId7"/>
    <p:sldId id="267" r:id="rId8"/>
    <p:sldId id="268" r:id="rId9"/>
    <p:sldId id="269" r:id="rId10"/>
    <p:sldId id="273" r:id="rId11"/>
    <p:sldId id="277" r:id="rId12"/>
    <p:sldId id="27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99CC"/>
    <a:srgbClr val="FF6699"/>
    <a:srgbClr val="FF9999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62B67-5FDB-4FD9-A0BD-080E4CA4AE4F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21EDA-8492-4981-BAB5-D07B396A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832B-798B-4A31-AE1B-3AE0E798E132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B9E7-1A60-4EB5-A4BC-00911AB47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832B-798B-4A31-AE1B-3AE0E798E132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B9E7-1A60-4EB5-A4BC-00911AB47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832B-798B-4A31-AE1B-3AE0E798E132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B9E7-1A60-4EB5-A4BC-00911AB47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832B-798B-4A31-AE1B-3AE0E798E132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B9E7-1A60-4EB5-A4BC-00911AB47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832B-798B-4A31-AE1B-3AE0E798E132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B9E7-1A60-4EB5-A4BC-00911AB47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832B-798B-4A31-AE1B-3AE0E798E132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B9E7-1A60-4EB5-A4BC-00911AB47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832B-798B-4A31-AE1B-3AE0E798E132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B9E7-1A60-4EB5-A4BC-00911AB47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832B-798B-4A31-AE1B-3AE0E798E132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B9E7-1A60-4EB5-A4BC-00911AB47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832B-798B-4A31-AE1B-3AE0E798E132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B9E7-1A60-4EB5-A4BC-00911AB47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832B-798B-4A31-AE1B-3AE0E798E132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B9E7-1A60-4EB5-A4BC-00911AB47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832B-798B-4A31-AE1B-3AE0E798E132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B9E7-1A60-4EB5-A4BC-00911AB47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A832B-798B-4A31-AE1B-3AE0E798E132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4B9E7-1A60-4EB5-A4BC-00911AB47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124200"/>
            <a:ext cx="8153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sz="2400" dirty="0" smtClean="0"/>
          </a:p>
          <a:p>
            <a:pPr algn="ctr"/>
            <a:r>
              <a:rPr lang="bg-BG" sz="2000" dirty="0" smtClean="0"/>
              <a:t>Международен партньорски семинар на тема: </a:t>
            </a:r>
          </a:p>
          <a:p>
            <a:pPr algn="ctr"/>
            <a:endParaRPr lang="en-US" sz="1200" dirty="0" smtClean="0"/>
          </a:p>
          <a:p>
            <a:pPr algn="ctr"/>
            <a:r>
              <a:rPr lang="bg-BG" sz="2000" b="1" dirty="0" smtClean="0"/>
              <a:t>Индустрия 4.0 </a:t>
            </a:r>
            <a:endParaRPr lang="en-US" sz="2000" dirty="0" smtClean="0"/>
          </a:p>
          <a:p>
            <a:pPr algn="ctr"/>
            <a:r>
              <a:rPr lang="bg-BG" sz="2000" b="1" dirty="0" smtClean="0"/>
              <a:t>в контекста на Платформата за обмен на знания (KEP) на ЕК</a:t>
            </a:r>
            <a:endParaRPr lang="en-US" sz="2000" dirty="0" smtClean="0"/>
          </a:p>
          <a:p>
            <a:pPr algn="ctr"/>
            <a:endParaRPr lang="en-US" sz="1600" b="1" dirty="0" smtClean="0"/>
          </a:p>
          <a:p>
            <a:pPr algn="ctr"/>
            <a:endParaRPr lang="ru-RU" sz="1600" b="1" dirty="0" smtClean="0">
              <a:solidFill>
                <a:srgbClr val="CC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990099"/>
                </a:solidFill>
              </a:rPr>
              <a:t>Технически университет </a:t>
            </a:r>
            <a:r>
              <a:rPr lang="en-US" sz="2400" b="1" dirty="0" smtClean="0">
                <a:solidFill>
                  <a:srgbClr val="990099"/>
                </a:solidFill>
              </a:rPr>
              <a:t>-</a:t>
            </a:r>
            <a:r>
              <a:rPr lang="ru-RU" sz="2400" b="1" dirty="0" smtClean="0">
                <a:solidFill>
                  <a:srgbClr val="990099"/>
                </a:solidFill>
              </a:rPr>
              <a:t> Габрово </a:t>
            </a:r>
            <a:r>
              <a:rPr lang="en-US" sz="2400" b="1" dirty="0" smtClean="0">
                <a:solidFill>
                  <a:srgbClr val="990099"/>
                </a:solidFill>
              </a:rPr>
              <a:t>&amp;</a:t>
            </a:r>
            <a:r>
              <a:rPr lang="ru-RU" sz="2400" b="1" dirty="0" smtClean="0">
                <a:solidFill>
                  <a:srgbClr val="990099"/>
                </a:solidFill>
              </a:rPr>
              <a:t> Индустрия 4.0</a:t>
            </a:r>
          </a:p>
          <a:p>
            <a:pPr algn="ctr"/>
            <a:endParaRPr lang="ru-RU" sz="1600" b="1" dirty="0" smtClean="0">
              <a:solidFill>
                <a:srgbClr val="CC00F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доц. д-р инж. Илия Железаров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ctr"/>
            <a:endParaRPr lang="en-U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bg-BG" dirty="0" smtClean="0"/>
              <a:t>Габрово, </a:t>
            </a:r>
            <a:r>
              <a:rPr lang="en-US" dirty="0" smtClean="0"/>
              <a:t>17</a:t>
            </a:r>
            <a:r>
              <a:rPr lang="bg-BG" dirty="0" smtClean="0"/>
              <a:t> септември 2019 г.</a:t>
            </a:r>
            <a:endParaRPr lang="en-US" dirty="0" smtClean="0"/>
          </a:p>
        </p:txBody>
      </p:sp>
      <p:pic>
        <p:nvPicPr>
          <p:cNvPr id="13313" name="Picture 1" descr="Blanka TU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65557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Tanya Hristova.GBMUN\Desktop\downloa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80497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Vasil Georgiev.GBMUN\AppData\Local\Microsoft\Windows\INetCache\Content.Word\logo_CoR-vertical-positive-bg-quadri [Converted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1905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Vasil Georgiev.GBMUN\AppData\Local\Microsoft\Windows\INetCache\Content.Word\logo_ce-bg-rvb-h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1651719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899" y="1295400"/>
            <a:ext cx="874470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Лабораторни </a:t>
            </a:r>
            <a:r>
              <a:rPr lang="bg-BG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комплекси/Научни пакети</a:t>
            </a:r>
            <a:r>
              <a:rPr lang="bg-BG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«Енергоспестяващи системи и технологии</a:t>
            </a:r>
            <a:r>
              <a:rPr lang="bg-BG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проектиране и производство на високо-технологични продукти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bg-BG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«Интелигентни мехатронни системи за измерване и контрол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bg-BG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bg-BG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Електроника и </a:t>
            </a:r>
            <a:r>
              <a:rPr lang="bg-BG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сензорика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bg-BG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Разпределени 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интелигентни сензорни мрежи в мехатрониката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Роботика и интелигентни системи за автоматизация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bg-B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Нанострутурирани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материали и дисперсни системи в чистите технологии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bg-BG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Интелигентни енергоспестяващи системи и технологии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bg-BG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«Интелигентни </a:t>
            </a:r>
            <a:r>
              <a:rPr lang="bg-B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мехатронни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в транспортните средства и индустрията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-bg-ce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16632"/>
            <a:ext cx="1158352" cy="972296"/>
          </a:xfrm>
          <a:prstGeom prst="rect">
            <a:avLst/>
          </a:prstGeom>
        </p:spPr>
      </p:pic>
      <p:pic>
        <p:nvPicPr>
          <p:cNvPr id="4" name="Picture 2" descr="ERDF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641" r="525" b="-5193"/>
          <a:stretch>
            <a:fillRect/>
          </a:stretch>
        </p:blipFill>
        <p:spPr bwMode="auto">
          <a:xfrm>
            <a:off x="611560" y="116632"/>
            <a:ext cx="1166755" cy="11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35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Технологичен парк при Технически университет – Габрово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6553293" cy="598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035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4" name="Rectangle 1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 descr="ÐÐ¾Ð³Ð¾ ÐÐ ÐÐ¾Ð½ÐºÑÑÐµÐ½ÑÐ¾ÑÐ¿Ð¾ÑÐ¾Ð±Ð½Ð¾Ñ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1853"/>
            <a:ext cx="3070225" cy="9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Ð¾Ð³Ð¾ ÐÐ²ÑÐ¾Ð¿ÐµÐ¹ÑÐºÐ¸ ÑÑÑÐ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191000" cy="8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964395"/>
            <a:ext cx="8229600" cy="13573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 „ИНОВАЦИИ И КОНКУРЕНТОСПОСОБНОСТ“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3505200"/>
            <a:ext cx="8686800" cy="43894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bg-BG" sz="105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g-BG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ПРОЦЕДУРА: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Развитие на регионални иновационни центрове“</a:t>
            </a:r>
          </a:p>
          <a:p>
            <a:pPr algn="ctr">
              <a:spcBef>
                <a:spcPts val="600"/>
              </a:spcBef>
              <a:buNone/>
            </a:pPr>
            <a:endParaRPr lang="bg-BG" sz="11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r>
              <a:rPr lang="bg-BG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ПРОЦЕДУРА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BG16RFOP002-1.005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„Разработване на продуктови и производствени иновации“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bg-BG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24384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altLang="bg-BG" sz="4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Благодаря за вниманието!</a:t>
            </a:r>
            <a:endParaRPr lang="ru-RU" altLang="bg-BG" sz="48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Основни “инфраструктурни инструменти”</a:t>
            </a:r>
            <a:endParaRPr lang="bg-BG" sz="2400" b="1" dirty="0" smtClean="0">
              <a:solidFill>
                <a:srgbClr val="990099"/>
              </a:solidFill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които Технически университет – Габрово използва за реализиране на </a:t>
            </a:r>
            <a:r>
              <a:rPr lang="bg-BG" sz="2400" b="1" dirty="0" smtClean="0">
                <a:solidFill>
                  <a:srgbClr val="990099"/>
                </a:solidFill>
                <a:ea typeface="+mj-ea"/>
                <a:cs typeface="Times New Roman" pitchFamily="18" charset="0"/>
              </a:rPr>
              <a:t>Индустрия 4.0:</a:t>
            </a:r>
          </a:p>
          <a:p>
            <a:pPr lvl="0" algn="ctr">
              <a:spcBef>
                <a:spcPct val="0"/>
              </a:spcBef>
            </a:pPr>
            <a:endParaRPr lang="bg-BG" sz="2400" b="1" dirty="0" smtClean="0">
              <a:solidFill>
                <a:srgbClr val="990099"/>
              </a:solidFill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45720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Национална пътна карта за научна инфраструктура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bg-BG" sz="2400" b="1" dirty="0" smtClean="0">
                <a:solidFill>
                  <a:schemeClr val="tx2"/>
                </a:solidFill>
                <a:cs typeface="Times New Roman" pitchFamily="18" charset="0"/>
              </a:rPr>
              <a:t>Оперативна програма </a:t>
            </a:r>
          </a:p>
          <a:p>
            <a:pPr algn="ctr">
              <a:spcBef>
                <a:spcPct val="0"/>
              </a:spcBef>
            </a:pPr>
            <a:r>
              <a:rPr lang="bg-BG" sz="2400" b="1" dirty="0" smtClean="0">
                <a:solidFill>
                  <a:schemeClr val="tx2"/>
                </a:solidFill>
                <a:cs typeface="Times New Roman" pitchFamily="18" charset="0"/>
              </a:rPr>
              <a:t>“Наука и образование за интелигентен растеж”</a:t>
            </a:r>
          </a:p>
          <a:p>
            <a:pPr algn="ctr">
              <a:spcBef>
                <a:spcPct val="0"/>
              </a:spcBef>
            </a:pPr>
            <a:endParaRPr lang="bg-BG" sz="24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bg-BG" sz="2400" b="1" dirty="0" smtClean="0">
                <a:solidFill>
                  <a:schemeClr val="tx2"/>
                </a:solidFill>
                <a:cs typeface="Times New Roman" pitchFamily="18" charset="0"/>
              </a:rPr>
              <a:t>Оперативна програма </a:t>
            </a:r>
          </a:p>
          <a:p>
            <a:pPr lvl="0" algn="ctr">
              <a:spcBef>
                <a:spcPct val="0"/>
              </a:spcBef>
            </a:pPr>
            <a:r>
              <a:rPr lang="bg-BG" sz="2400" b="1" dirty="0" smtClean="0">
                <a:solidFill>
                  <a:schemeClr val="tx2"/>
                </a:solidFill>
                <a:cs typeface="Times New Roman" pitchFamily="18" charset="0"/>
              </a:rPr>
              <a:t>“Иновации и конкурентоспособност”</a:t>
            </a:r>
            <a:endParaRPr lang="bg-BG" sz="2400" dirty="0" smtClean="0"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bg-BG" sz="2400" dirty="0" smtClean="0"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Picture 1" descr="Blanka TU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65557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457200" y="2667000"/>
            <a:ext cx="84248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Координатор: </a:t>
            </a:r>
            <a:r>
              <a:rPr lang="bg-BG" sz="20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Технически университет – Габрово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Местоположение на инфраструктурата: </a:t>
            </a:r>
            <a:r>
              <a:rPr lang="bg-BG" sz="20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Габрово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Български консорциум: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0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Участници в консорциума са Технически университет – София, Технически университет – Варна, Българска академия на науките, Русенски университет „Ангел Кънчев“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Тип на инфраструктурата: </a:t>
            </a:r>
            <a:r>
              <a:rPr lang="bg-BG" sz="20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Концентрирана – съсредоточена на едно място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Проект за бюджет за периода 2018-2022: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0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Общо: 11.9 млн. лв.</a:t>
            </a:r>
          </a:p>
        </p:txBody>
      </p:sp>
      <p:pic>
        <p:nvPicPr>
          <p:cNvPr id="2253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1600200" cy="144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28800" y="16002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“Еко и </a:t>
            </a:r>
            <a:r>
              <a:rPr lang="bg-BG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енергоспестяващи</a:t>
            </a:r>
            <a:r>
              <a:rPr lang="bg-BG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технологии”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g-BG" sz="3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Национална пътна карта за научна инфраструктура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95536" y="1844824"/>
            <a:ext cx="842486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Научноизследователска, научно-приложна, иновативна и приложна дейност в областта на: </a:t>
            </a:r>
            <a:endParaRPr lang="bg-BG" sz="2200" b="1" dirty="0" smtClean="0">
              <a:solidFill>
                <a:srgbClr val="04617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2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Машиностроене и </a:t>
            </a:r>
            <a:r>
              <a:rPr lang="bg-BG" sz="2200" b="1" dirty="0" err="1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уредостроене</a:t>
            </a:r>
            <a:r>
              <a:rPr lang="bg-BG" sz="22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bg-BG" sz="22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CAD/CAM/CAE;</a:t>
            </a:r>
          </a:p>
          <a:p>
            <a:pPr algn="just"/>
            <a:r>
              <a:rPr lang="bg-BG" sz="22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Лазерни технологии;</a:t>
            </a:r>
          </a:p>
          <a:p>
            <a:pPr algn="just"/>
            <a:r>
              <a:rPr lang="bg-BG" sz="22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Системи за разпознаване на материали и среди;</a:t>
            </a:r>
          </a:p>
          <a:p>
            <a:pPr algn="just"/>
            <a:r>
              <a:rPr lang="bg-BG" sz="22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Роботика и автоматика;</a:t>
            </a:r>
          </a:p>
          <a:p>
            <a:pPr algn="just"/>
            <a:r>
              <a:rPr lang="bg-BG" sz="22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Дигитални индустриални системи.</a:t>
            </a:r>
            <a:endParaRPr lang="ru-RU" altLang="bg-BG" sz="2200" b="1" dirty="0">
              <a:solidFill>
                <a:srgbClr val="04617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bg-BG" sz="1400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2743" cy="17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81200" y="6096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“Еко и </a:t>
            </a:r>
            <a:r>
              <a:rPr lang="bg-BG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енергоспестяващи</a:t>
            </a:r>
            <a:r>
              <a:rPr lang="bg-BG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технологии”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9530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Създаване на работещ модул на Индустрия 4.0 </a:t>
            </a:r>
          </a:p>
          <a:p>
            <a:pPr lvl="0" algn="ctr"/>
            <a:r>
              <a:rPr lang="bg-BG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 областта на машиностроенето</a:t>
            </a:r>
            <a:endParaRPr lang="en-US" sz="28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3573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 „НАУКА И ОБРАЗОВАНИЕ ЗА ИНТЕЛИГЕНТЕН РАСТЕЖ“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3505200"/>
            <a:ext cx="8686800" cy="43894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bg-BG" sz="105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g-BG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ПРОЦЕДУРА BG05M2OP001-1.001</a:t>
            </a:r>
            <a:r>
              <a:rPr lang="bg-BG" sz="24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„Изграждане и развитие на центрове за </a:t>
            </a:r>
            <a:r>
              <a:rPr lang="bg-BG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върхови постижения“</a:t>
            </a:r>
          </a:p>
          <a:p>
            <a:pPr algn="ctr">
              <a:spcBef>
                <a:spcPts val="600"/>
              </a:spcBef>
              <a:buNone/>
            </a:pPr>
            <a:endParaRPr lang="bg-BG" sz="11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bg-BG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ПРОЦЕДУРА BG05M2OP001-1.002</a:t>
            </a:r>
            <a:r>
              <a:rPr lang="bg-BG" sz="24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„Изграждане и развитие на центрове за </a:t>
            </a:r>
            <a:r>
              <a:rPr lang="bg-BG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компетентност“</a:t>
            </a:r>
          </a:p>
          <a:p>
            <a:pPr algn="ctr" eaLnBrk="1" hangingPunct="1">
              <a:buFont typeface="Wingdings 2" pitchFamily="18" charset="2"/>
              <a:buNone/>
            </a:pPr>
            <a:endParaRPr lang="bg-BG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74" name="Rectangle 1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" name="Picture 162" descr="logo-bg-ce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04800"/>
            <a:ext cx="2212959" cy="1857510"/>
          </a:xfrm>
          <a:prstGeom prst="rect">
            <a:avLst/>
          </a:prstGeom>
        </p:spPr>
      </p:pic>
      <p:pic>
        <p:nvPicPr>
          <p:cNvPr id="164" name="Picture 2" descr="ERDF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641" r="525" b="-5193"/>
          <a:stretch>
            <a:fillRect/>
          </a:stretch>
        </p:blipFill>
        <p:spPr bwMode="auto">
          <a:xfrm>
            <a:off x="533400" y="304800"/>
            <a:ext cx="2088232" cy="210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38943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BG05M2OP001-1.002-0023 Център за компетентност </a:t>
            </a:r>
            <a:r>
              <a:rPr lang="bg-BG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"Интелигентни </a:t>
            </a:r>
            <a:r>
              <a:rPr lang="bg-BG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мехатронни</a:t>
            </a:r>
            <a:r>
              <a:rPr lang="bg-BG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eко-</a:t>
            </a:r>
            <a:r>
              <a:rPr lang="bg-BG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енергоспестяващи</a:t>
            </a:r>
            <a:r>
              <a:rPr lang="bg-BG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системи и технологии"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бюджет 23 569 719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лв.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bg-BG" sz="1800" i="1" dirty="0" smtClean="0">
                <a:latin typeface="Times New Roman" pitchFamily="18" charset="0"/>
                <a:cs typeface="Times New Roman" pitchFamily="18" charset="0"/>
              </a:rPr>
              <a:t>Приоритетна област на ИСИ: </a:t>
            </a:r>
            <a:r>
              <a:rPr lang="bg-BG" sz="1800" i="1" dirty="0" err="1" smtClean="0"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bg-BG" sz="1800" i="1" dirty="0" smtClean="0">
                <a:latin typeface="Times New Roman" pitchFamily="18" charset="0"/>
                <a:cs typeface="Times New Roman" pitchFamily="18" charset="0"/>
              </a:rPr>
              <a:t> и чисти технологии.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bg-BG" sz="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BG05M2OP001-1.001-0008 Център за върхови постижения </a:t>
            </a:r>
            <a:r>
              <a:rPr lang="bg-BG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"Национален център по </a:t>
            </a:r>
            <a:r>
              <a:rPr lang="bg-BG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bg-BG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 чисти технологии"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бюджет 69 184 530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лв.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bg-BG" sz="1800" i="1" dirty="0" smtClean="0">
                <a:latin typeface="Times New Roman" pitchFamily="18" charset="0"/>
                <a:cs typeface="Times New Roman" pitchFamily="18" charset="0"/>
              </a:rPr>
              <a:t>Приоритетна област на ИСИ: </a:t>
            </a:r>
            <a:r>
              <a:rPr lang="bg-BG" sz="1800" i="1" dirty="0" err="1" smtClean="0"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bg-BG" sz="1800" i="1" dirty="0" smtClean="0">
                <a:latin typeface="Times New Roman" pitchFamily="18" charset="0"/>
                <a:cs typeface="Times New Roman" pitchFamily="18" charset="0"/>
              </a:rPr>
              <a:t> и чисти технологии.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bg-BG" sz="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BG05M2OP001-1.002-0006 Център за компетентност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"Квантова комуникация, интелигентни системи за сигурност и управление на риска"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(Quasar), бюджет 13 500 000 лв.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bg-BG" sz="1800" i="1" dirty="0" smtClean="0">
                <a:latin typeface="Times New Roman" pitchFamily="18" charset="0"/>
                <a:cs typeface="Times New Roman" pitchFamily="18" charset="0"/>
              </a:rPr>
              <a:t>Приоритетна област на ИСИ: Информатика и ИКТ.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bg-BG" sz="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BG05M2OP001-1.002-0002 Център за компетентност </a:t>
            </a:r>
            <a:r>
              <a:rPr lang="bg-BG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“Дигитализация на икономиката в среда на Големи данни”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, бюджет: 13 333 869 лв.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bg-BG" sz="1800" i="1" dirty="0" smtClean="0">
                <a:latin typeface="Times New Roman" pitchFamily="18" charset="0"/>
                <a:cs typeface="Times New Roman" pitchFamily="18" charset="0"/>
              </a:rPr>
              <a:t>Приоритетна област на ИСИ: Информатика и ИКТ.</a:t>
            </a:r>
            <a:endParaRPr lang="bg-BG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74" name="Rectangle 1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" name="Picture 162" descr="logo-bg-ce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304800"/>
            <a:ext cx="1374759" cy="1153943"/>
          </a:xfrm>
          <a:prstGeom prst="rect">
            <a:avLst/>
          </a:prstGeom>
        </p:spPr>
      </p:pic>
      <p:pic>
        <p:nvPicPr>
          <p:cNvPr id="164" name="Picture 2" descr="ERDF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641" r="525" b="-5193"/>
          <a:stretch>
            <a:fillRect/>
          </a:stretch>
        </p:blipFill>
        <p:spPr bwMode="auto">
          <a:xfrm>
            <a:off x="228600" y="304800"/>
            <a:ext cx="1433630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4536504" cy="1357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bg-BG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Проект: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BG05M2OP001-1.002-0023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Център за компетентност "Интелигентни </a:t>
            </a:r>
            <a:r>
              <a:rPr lang="bg-BG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мехатронни</a:t>
            </a:r>
            <a:r>
              <a:rPr lang="bg-BG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eко-</a:t>
            </a:r>
            <a:r>
              <a:rPr lang="bg-BG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енергоспестяващи</a:t>
            </a:r>
            <a:r>
              <a:rPr lang="bg-BG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системи и технологии"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438943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Основната цел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проект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 изграждане на устойчиво функциониращ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национален Център по компетентност „Интелигентни мехатронни, eко- и енергоспестяващи системи и технологии" (ИМЕЕСТ) в който трите страни 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„триъгълника на знанието“ – образование, научни изследвания и бизнес, се намират 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ефективно и динамично взаимодействие, основаващо се на споделени стратегии, силни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конкретни ангажименти 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съвместни научни проекти и партньорство.</a:t>
            </a:r>
          </a:p>
        </p:txBody>
      </p:sp>
      <p:pic>
        <p:nvPicPr>
          <p:cNvPr id="4" name="Picture 3" descr="logo-bg-ce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836712"/>
            <a:ext cx="1715746" cy="1440160"/>
          </a:xfrm>
          <a:prstGeom prst="rect">
            <a:avLst/>
          </a:prstGeom>
        </p:spPr>
      </p:pic>
      <p:pic>
        <p:nvPicPr>
          <p:cNvPr id="5" name="Picture 2" descr="ERDF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641" r="525" b="-5193"/>
          <a:stretch>
            <a:fillRect/>
          </a:stretch>
        </p:blipFill>
        <p:spPr bwMode="auto">
          <a:xfrm>
            <a:off x="611560" y="764704"/>
            <a:ext cx="1728192" cy="174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5085184"/>
            <a:ext cx="82296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Бюджет: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Обща стойност: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23 569 719,17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лв.,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 които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20034261.29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лв. европейско и  3535457.8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8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лв. национално съфинансиране.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3568" y="5805264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Начало: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март 2018 г. 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Край: 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ноември 2023 г.</a:t>
            </a:r>
            <a:endParaRPr kumimoji="0" lang="bg-BG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Бенефициент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(партньори по проекта):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Технически университет - Габрово,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Технически университет - София,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Технически университет - Варна,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Софийски университет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Св. Кл. О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ридски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Институт по роботика -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БАН,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bg-BG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Институт по електроника – БАН, </a:t>
            </a:r>
            <a:br>
              <a:rPr lang="bg-BG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Централна лаборатория по приложна физика - БАН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bg-ce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5834" y="228600"/>
            <a:ext cx="1724847" cy="1447800"/>
          </a:xfrm>
          <a:prstGeom prst="rect">
            <a:avLst/>
          </a:prstGeom>
        </p:spPr>
      </p:pic>
      <p:pic>
        <p:nvPicPr>
          <p:cNvPr id="5" name="Picture 2" descr="ERDF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641" r="525" b="-5193"/>
          <a:stretch>
            <a:fillRect/>
          </a:stretch>
        </p:blipFill>
        <p:spPr bwMode="auto">
          <a:xfrm>
            <a:off x="381000" y="381000"/>
            <a:ext cx="1752600" cy="176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97152"/>
            <a:ext cx="8015238" cy="145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Асоциирани партньори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3960440" cy="4389437"/>
          </a:xfrm>
        </p:spPr>
        <p:txBody>
          <a:bodyPr>
            <a:noAutofit/>
          </a:bodyPr>
          <a:lstStyle/>
          <a:p>
            <a:pPr marL="342900" indent="-3429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bg-BG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i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b="1" i="1" dirty="0" err="1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изнес</a:t>
            </a:r>
            <a:r>
              <a:rPr lang="en-US" sz="2000" b="1" i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bg-BG" sz="2000" b="1" i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bg-BG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„АББ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България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ЕООД 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„АМК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задвижваща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управляваща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техника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ЕООД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„ЕКО ПРОЕКТ“ ООД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Капрони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АД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АД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Милара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Интернешънъл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ООД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„ПОДЕМ-КРАН” АД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Фирст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ООД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Цератицит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България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АД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bg-BG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bg-BG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556792"/>
            <a:ext cx="432048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Сдружения</a:t>
            </a:r>
            <a:r>
              <a:rPr lang="en-US" sz="2000" b="1" i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b="1" i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бизнеса</a:t>
            </a:r>
            <a:r>
              <a:rPr lang="en-US" sz="2000" b="1" i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(ЮЛНЦ)</a:t>
            </a:r>
            <a:r>
              <a:rPr kumimoji="0" lang="bg-BG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bg-BG" sz="1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bg-B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Клъстер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автоматизация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bg-B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Клъстер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Зелена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синергия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bg-B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Клъстер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Тракия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икономическа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зона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3363" indent="-233363">
              <a:buFont typeface="Courier New" pitchFamily="49" charset="0"/>
              <a:buChar char="o"/>
            </a:pP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Българска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браншова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камара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Машиностроене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3363" indent="-233363">
              <a:buFont typeface="Courier New" pitchFamily="49" charset="0"/>
              <a:buChar char="o"/>
            </a:pP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Търговско-Промишлена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Палата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Загора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3363" indent="-233363">
              <a:buFont typeface="Courier New" pitchFamily="49" charset="0"/>
              <a:buChar char="o"/>
            </a:pP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Габровската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Търговско-Промишлена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Палата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3363" indent="-233363">
              <a:buFont typeface="Courier New" pitchFamily="49" charset="0"/>
              <a:buChar char="o"/>
            </a:pP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Индустриална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Стопанска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Асоциация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Стопанска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Камара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–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Габрово</a:t>
            </a:r>
            <a:endParaRPr kumimoji="0" lang="bg-BG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bg-BG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9552" y="5589240"/>
            <a:ext cx="806489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аучни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273050" lvl="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bg-BG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ехнически</a:t>
            </a: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университет-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Берлин</a:t>
            </a: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bg-BG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ехнически</a:t>
            </a:r>
            <a:r>
              <a:rPr lang="bg-BG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университет-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Либерец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bg-BG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ogo-bg-ce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332656"/>
            <a:ext cx="1158352" cy="972296"/>
          </a:xfrm>
          <a:prstGeom prst="rect">
            <a:avLst/>
          </a:prstGeom>
        </p:spPr>
      </p:pic>
      <p:pic>
        <p:nvPicPr>
          <p:cNvPr id="7" name="Picture 2" descr="ERDF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641" r="525" b="-5193"/>
          <a:stretch>
            <a:fillRect/>
          </a:stretch>
        </p:blipFill>
        <p:spPr bwMode="auto">
          <a:xfrm>
            <a:off x="539552" y="332656"/>
            <a:ext cx="1166755" cy="11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892</TotalTime>
  <Words>529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ОП „НАУКА И ОБРАЗОВАНИЕ ЗА ИНТЕЛИГЕНТЕН РАСТЕЖ“</vt:lpstr>
      <vt:lpstr>PowerPoint Presentation</vt:lpstr>
      <vt:lpstr>Проект:  BG05M2OP001-1.002-0023  Център за компетентност "Интелигентни мехатронни, eко- и енергоспестяващи системи и технологии"</vt:lpstr>
      <vt:lpstr>Бенефициент (партньори по проекта):  Технически университет - Габрово,  Технически университет - София,  Технически университет - Варна,  Софийски университет “Св. Кл. Охридски”,  Институт по роботика - БАН,  Институт по електроника – БАН,  Централна лаборатория по приложна физика - БАН</vt:lpstr>
      <vt:lpstr>Асоциирани партньори</vt:lpstr>
      <vt:lpstr>PowerPoint Presentation</vt:lpstr>
      <vt:lpstr>PowerPoint Presentation</vt:lpstr>
      <vt:lpstr>ОП „ИНОВАЦИИ И КОНКУРЕНТОСПОСОБНОСТ“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</dc:creator>
  <cp:lastModifiedBy>Мария Радойчева</cp:lastModifiedBy>
  <cp:revision>41</cp:revision>
  <dcterms:created xsi:type="dcterms:W3CDTF">2019-02-18T15:12:22Z</dcterms:created>
  <dcterms:modified xsi:type="dcterms:W3CDTF">2019-09-17T13:58:41Z</dcterms:modified>
</cp:coreProperties>
</file>